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598" r:id="rId3"/>
    <p:sldId id="600" r:id="rId4"/>
    <p:sldId id="601" r:id="rId5"/>
    <p:sldId id="599" r:id="rId6"/>
    <p:sldId id="603" r:id="rId7"/>
    <p:sldId id="604" r:id="rId8"/>
    <p:sldId id="605" r:id="rId9"/>
    <p:sldId id="606" r:id="rId10"/>
    <p:sldId id="602" r:id="rId11"/>
    <p:sldId id="607" r:id="rId12"/>
    <p:sldId id="60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4F0EAC-ED84-4FB4-BC13-6515939D58D3}" v="56" dt="2021-09-29T07:08:59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864"/>
  </p:normalViewPr>
  <p:slideViewPr>
    <p:cSldViewPr snapToGrid="0" snapToObjects="1">
      <p:cViewPr varScale="1">
        <p:scale>
          <a:sx n="61" d="100"/>
          <a:sy n="61" d="100"/>
        </p:scale>
        <p:origin x="8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C0100-7518-584B-B362-E5249FC39C80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C87C8-2B25-2345-959E-42A4DF8E1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994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AC87C8-2B25-2345-959E-42A4DF8E19A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1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3A247-EAA8-D843-92D2-C301F0602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CBB30C-A789-4641-8D9E-67155008CB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D770A-368F-824B-8A98-178F1ADAC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D85E5-0084-BB43-912D-4DDF39A19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6FF4B-43C3-344A-8E0F-4B7CB152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17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EE646-7C9C-9445-9E4D-A69F7E6BF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68C83-5ED7-A144-8B00-0D96C6CD3C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63CF6F-1F71-FD45-9000-451768FAF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CD0C4-1CB5-8E4F-97A9-42E895162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41B56-291F-FE47-A873-D16EADDD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7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5E35B1-C8E7-9F46-80C4-3F9859A908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CBF834-6D8E-8D4F-96D9-69522A38C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044DA-0C59-3340-B2D4-3CC3D0714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1AFB1-1DEA-1345-B8AE-B8368E1BB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4C9396-F44C-E042-92A4-A3F5C84FC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2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69621-8BEF-B845-B09C-8ECFD58DD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3AF21-A33E-DF4B-9E9B-0D0E81D85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C0752-19FA-154F-81C8-D04409E8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C075B-FEBE-D745-8CD8-B7E3B8AE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1BEB6-F76B-BD44-AED7-366433869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0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85AE3-D95B-8848-836F-B5EB27C90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856706-7D61-2A4E-A921-ED6616326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35FFB-D234-794B-A12B-F818F3C9D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6772D-07E5-F04C-86C4-0ACE6D19D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9BDE7-826C-8445-A4A1-1A8868E40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8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1C60A-AB53-E149-BDD1-B3608E704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398EC-0767-6145-89FD-CBF0797732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309CC-7F53-9E43-9F5D-CEEDBEB2B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1A5308-FFF9-4F45-9459-CA7363F30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34FCB-BD3D-5843-BAE2-19B594569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715C2-A14E-0A47-8420-5C4E0E813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1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0DCD9-3991-0F4C-868D-65B1FCB67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D1E0F-AF79-6E4C-BFE2-689941B51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F114AC-BE22-7A47-8984-9A337FF5C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95B699-00FD-F942-826E-32C820B53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2745DD-C2FD-1C43-A92C-85C93FBDAA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47508F-100F-D04C-9437-C63F7FFED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7A4D96-5066-DC4E-813C-6E263E821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02F07A-1B99-A444-B430-EE40943FB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6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963CE-8689-8047-9CBE-AE108EBD5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B54B30-F79E-6F4C-98E4-0A81BD915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6DEE86-1D48-1E40-AC24-C5E88A605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0BA90D-A1C6-F849-966D-501EDB844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2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CF4673-9B24-4D41-A8F9-F3FC27B87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B1AF1C-478C-1E4A-8DE7-7F47E4567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2C8B9-8458-AA45-B02E-FA8E5D38D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6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43EB3-216C-EA4A-9408-AD9F83703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9D6A2-005E-714F-B553-AE334675A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6E96B3-8245-D440-99D2-37198712BF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0FD8BF-0D09-D841-833F-0ADB8FCCE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B9DE6-F940-CD4E-BC98-94B4CE6B6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64B921-FD47-4B47-B18A-8B1C96ADA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53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F3EF7-08A8-1A47-9F59-4ECB9B396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9B42EE-0E53-B64E-935A-0B70417A4A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768BBA-9FDC-764E-AFC2-DCB8726AF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80830F-799A-4D4A-AA18-781339083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4A7A1F-601F-DA44-9789-44E7498E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4C9E2E-A82F-EB49-B9FF-F26732D48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3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4D6453-2796-4146-B977-DEC1F1096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907BC-8ABC-4149-AC73-05FAC792B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ED3A3-62A7-6746-B2E4-4615490B5D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6A241-F9E5-7C4A-B52C-A8C46BFFFE2C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558BC-BAD7-7E4F-84EE-60B1936D4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121B8-8DD3-D141-9857-35FB3D5EE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4EF1D-725C-EA48-8845-E63C2D8CFA0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45436510,&quot;Placement&quot;:&quot;Footer&quot;,&quot;Top&quot;:519.343,&quot;Left&quot;:0.0,&quot;SlideWidth&quot;:960,&quot;SlideHeight&quot;:540}">
            <a:extLst>
              <a:ext uri="{FF2B5EF4-FFF2-40B4-BE49-F238E27FC236}">
                <a16:creationId xmlns:a16="http://schemas.microsoft.com/office/drawing/2014/main" id="{73C5AB76-0DE2-4046-97E2-47D697138D03}"/>
              </a:ext>
            </a:extLst>
          </p:cNvPr>
          <p:cNvSpPr txBox="1"/>
          <p:nvPr userDrawn="1"/>
        </p:nvSpPr>
        <p:spPr>
          <a:xfrm>
            <a:off x="0" y="6595656"/>
            <a:ext cx="581126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Public</a:t>
            </a:r>
            <a:endParaRPr lang="LID4096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5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zekiel.Simperingham@IFRC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water, sky, outdoor, nature&#10;&#10;Description automatically generated">
            <a:extLst>
              <a:ext uri="{FF2B5EF4-FFF2-40B4-BE49-F238E27FC236}">
                <a16:creationId xmlns:a16="http://schemas.microsoft.com/office/drawing/2014/main" id="{033DB093-CB78-4EA6-BEDB-38A65E788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" b="1514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8F6783-E610-094A-815F-965232D66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br>
              <a:rPr lang="en-US" sz="5200" b="1" dirty="0">
                <a:solidFill>
                  <a:srgbClr val="FFFFFF"/>
                </a:solidFill>
              </a:rPr>
            </a:br>
            <a:r>
              <a:rPr lang="en-US" sz="5200" b="1" dirty="0">
                <a:solidFill>
                  <a:srgbClr val="FFFFFF"/>
                </a:solidFill>
              </a:rPr>
              <a:t>UNHCR-NGO Monthly Meetings</a:t>
            </a:r>
            <a:br>
              <a:rPr lang="en-US" sz="5200" b="1" dirty="0">
                <a:solidFill>
                  <a:srgbClr val="FFFFFF"/>
                </a:solidFill>
              </a:rPr>
            </a:br>
            <a:r>
              <a:rPr lang="en-US" sz="5200" b="1" dirty="0">
                <a:solidFill>
                  <a:srgbClr val="FFFFFF"/>
                </a:solidFill>
              </a:rPr>
              <a:t>Consultation on Climate Action</a:t>
            </a:r>
            <a:br>
              <a:rPr lang="en-US" sz="5200" b="1" dirty="0">
                <a:solidFill>
                  <a:srgbClr val="FFFFFF"/>
                </a:solidFill>
              </a:rPr>
            </a:br>
            <a:r>
              <a:rPr lang="en-US" sz="4900" b="1" dirty="0">
                <a:solidFill>
                  <a:srgbClr val="FFFFFF"/>
                </a:solidFill>
              </a:rPr>
              <a:t>29 September 2021</a:t>
            </a:r>
            <a:br>
              <a:rPr lang="en-US" sz="5200" b="1" dirty="0">
                <a:solidFill>
                  <a:srgbClr val="FFFFFF"/>
                </a:solidFill>
              </a:rPr>
            </a:br>
            <a:endParaRPr lang="en-US" sz="5200" dirty="0">
              <a:solidFill>
                <a:srgbClr val="FFFFFF"/>
              </a:solidFill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C3443CD-4916-429F-8D43-56C9562702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086" y="4692441"/>
            <a:ext cx="2553578" cy="249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7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4149-2B7C-F043-91BF-93602660A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H"/>
          </a:p>
        </p:txBody>
      </p:sp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D5987FB2-7099-8344-950E-3D6515DED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2132"/>
          </a:xfrm>
        </p:spPr>
      </p:pic>
    </p:spTree>
    <p:extLst>
      <p:ext uri="{BB962C8B-B14F-4D97-AF65-F5344CB8AC3E}">
        <p14:creationId xmlns:p14="http://schemas.microsoft.com/office/powerpoint/2010/main" val="392188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5E801-6EEA-41A3-8D35-77095D4F5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23" y="736198"/>
            <a:ext cx="5181508" cy="5385604"/>
          </a:xfrm>
        </p:spPr>
        <p:txBody>
          <a:bodyPr>
            <a:noAutofit/>
          </a:bodyPr>
          <a:lstStyle/>
          <a:p>
            <a:r>
              <a:rPr lang="en-US" sz="1400" b="1" dirty="0"/>
              <a:t>Forecast based Action / </a:t>
            </a:r>
            <a:r>
              <a:rPr lang="en-US" sz="1400" b="1" dirty="0" err="1"/>
              <a:t>FbF</a:t>
            </a:r>
            <a:r>
              <a:rPr lang="en-US" sz="1400" dirty="0"/>
              <a:t>: Automatically allocates funds when a specific forecast threshold is reached. Funds allocated for pre-identified activities based on comprehensive risk analysis. </a:t>
            </a:r>
          </a:p>
          <a:p>
            <a:r>
              <a:rPr lang="en-US" sz="1400" b="1" dirty="0"/>
              <a:t>Forecast based action and displacement: </a:t>
            </a:r>
          </a:p>
          <a:p>
            <a:pPr lvl="1"/>
            <a:r>
              <a:rPr lang="en-US" sz="1400" dirty="0"/>
              <a:t>Reinforce shelters and infrastructure</a:t>
            </a:r>
          </a:p>
          <a:p>
            <a:pPr lvl="1"/>
            <a:r>
              <a:rPr lang="en-US" sz="1400" dirty="0"/>
              <a:t>Protect livelihoods, including early harvesting of mature crops</a:t>
            </a:r>
          </a:p>
          <a:p>
            <a:pPr lvl="1"/>
            <a:r>
              <a:rPr lang="en-US" sz="1400" dirty="0"/>
              <a:t>Livelihood support through day and short-term </a:t>
            </a:r>
            <a:r>
              <a:rPr lang="en-US" sz="1400" dirty="0" err="1"/>
              <a:t>labour</a:t>
            </a:r>
            <a:endParaRPr lang="en-US" sz="1400" dirty="0"/>
          </a:p>
          <a:p>
            <a:pPr lvl="1"/>
            <a:r>
              <a:rPr lang="en-US" sz="1400" dirty="0"/>
              <a:t>Encourage safe evacuation, for the most at risk </a:t>
            </a:r>
          </a:p>
          <a:p>
            <a:pPr lvl="1"/>
            <a:r>
              <a:rPr lang="en-US" sz="1400" dirty="0"/>
              <a:t>Enable dignified evacuation, including protection initiatives</a:t>
            </a:r>
          </a:p>
          <a:p>
            <a:pPr lvl="1"/>
            <a:r>
              <a:rPr lang="en-US" sz="1400" dirty="0"/>
              <a:t>COVID-19 safe protocols and approaches</a:t>
            </a:r>
          </a:p>
          <a:p>
            <a:r>
              <a:rPr lang="en-US" sz="1400" b="1" dirty="0"/>
              <a:t>Recommendations for </a:t>
            </a:r>
            <a:r>
              <a:rPr lang="en-US" sz="1400" b="1" dirty="0" err="1"/>
              <a:t>FbA</a:t>
            </a:r>
            <a:r>
              <a:rPr lang="en-US" sz="1400" b="1" dirty="0"/>
              <a:t> and displacement: </a:t>
            </a:r>
          </a:p>
          <a:p>
            <a:pPr lvl="1"/>
            <a:r>
              <a:rPr lang="en-US" sz="1400" dirty="0"/>
              <a:t>Analyze further migration displacement as a secondary impact of hazards, connected to livelihoods, shelter, opportunities </a:t>
            </a:r>
          </a:p>
          <a:p>
            <a:pPr lvl="1"/>
            <a:r>
              <a:rPr lang="en-US" sz="1400" dirty="0"/>
              <a:t>Risk assessments: Engage and understand the experience of people who have already been displaced in previous climate disasters, including the most at risk </a:t>
            </a:r>
          </a:p>
          <a:p>
            <a:pPr lvl="1"/>
            <a:r>
              <a:rPr lang="en-US" sz="1400" dirty="0" err="1"/>
              <a:t>Analyse</a:t>
            </a:r>
            <a:r>
              <a:rPr lang="en-US" sz="1400" dirty="0"/>
              <a:t> barriers to durable solutions, to connect short term support with longer term support needed</a:t>
            </a:r>
          </a:p>
          <a:p>
            <a:pPr lvl="1"/>
            <a:r>
              <a:rPr lang="en-US" sz="1400" dirty="0" err="1"/>
              <a:t>Recognise</a:t>
            </a:r>
            <a:r>
              <a:rPr lang="en-US" sz="1400" dirty="0"/>
              <a:t> that a lack of data on cross-border displacement does </a:t>
            </a:r>
            <a:r>
              <a:rPr lang="en-US" sz="1400"/>
              <a:t>not mean it </a:t>
            </a:r>
            <a:r>
              <a:rPr lang="en-US" sz="1400" dirty="0"/>
              <a:t>is not already happening, or not going to happen in the future </a:t>
            </a:r>
          </a:p>
        </p:txBody>
      </p:sp>
      <p:pic>
        <p:nvPicPr>
          <p:cNvPr id="5" name="Picture 4" descr="A picture containing text, plant, tree&#10;&#10;Description automatically generated">
            <a:extLst>
              <a:ext uri="{FF2B5EF4-FFF2-40B4-BE49-F238E27FC236}">
                <a16:creationId xmlns:a16="http://schemas.microsoft.com/office/drawing/2014/main" id="{9818841C-8E06-4CC1-8217-F66676E64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1" r="1" b="1366"/>
          <a:stretch/>
        </p:blipFill>
        <p:spPr>
          <a:xfrm>
            <a:off x="6189155" y="10"/>
            <a:ext cx="6002844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38776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F6E52-AF0D-4845-AFEB-DC0F674DA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600" dirty="0"/>
              <a:t>Thank you ! </a:t>
            </a:r>
            <a:br>
              <a:rPr lang="en-US" sz="2600" dirty="0"/>
            </a:br>
            <a:r>
              <a:rPr lang="en-US" sz="2600" dirty="0"/>
              <a:t>Ezekiel Simperingham</a:t>
            </a:r>
            <a:br>
              <a:rPr lang="en-US" sz="2600" dirty="0"/>
            </a:br>
            <a:r>
              <a:rPr lang="en-US" sz="2600" dirty="0"/>
              <a:t>IFRC Global Lead, Migration and Displacement</a:t>
            </a:r>
            <a:br>
              <a:rPr lang="en-US" sz="2600" dirty="0"/>
            </a:br>
            <a:r>
              <a:rPr lang="en-US" sz="2600" dirty="0">
                <a:solidFill>
                  <a:srgbClr val="C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Ezekiel.Simperingham@IFRC.org</a:t>
            </a:r>
            <a:br>
              <a:rPr lang="en-US" sz="2600" dirty="0"/>
            </a:br>
            <a:endParaRPr lang="en-US" sz="260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ground, outdoor, person, child&#10;&#10;Description automatically generated">
            <a:extLst>
              <a:ext uri="{FF2B5EF4-FFF2-40B4-BE49-F238E27FC236}">
                <a16:creationId xmlns:a16="http://schemas.microsoft.com/office/drawing/2014/main" id="{110A081C-CA14-4AA9-A0FA-2EB3E4D800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0" r="6919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D1AE22B-C6EB-425D-BD8A-6CBCDA7D5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496" y="4468121"/>
            <a:ext cx="4659951" cy="210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92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Content Placeholder 8" descr="A picture containing outdoor, nature, valley, house&#10;&#10;Description automatically generated">
            <a:extLst>
              <a:ext uri="{FF2B5EF4-FFF2-40B4-BE49-F238E27FC236}">
                <a16:creationId xmlns:a16="http://schemas.microsoft.com/office/drawing/2014/main" id="{A5F9ACF2-EF2F-4358-AF04-2C03213F78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46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Content Placeholder 5" descr="A picture containing building, outdoor, ground, person&#10;&#10;Description automatically generated">
            <a:extLst>
              <a:ext uri="{FF2B5EF4-FFF2-40B4-BE49-F238E27FC236}">
                <a16:creationId xmlns:a16="http://schemas.microsoft.com/office/drawing/2014/main" id="{B82B6EE3-177D-435F-9DBD-8902EEBC9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1" b="1140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67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People skiing on the snow&#10;&#10;Description automatically generated with low confidence">
            <a:extLst>
              <a:ext uri="{FF2B5EF4-FFF2-40B4-BE49-F238E27FC236}">
                <a16:creationId xmlns:a16="http://schemas.microsoft.com/office/drawing/2014/main" id="{BEBAA794-12C9-44C6-960C-26FBE5077F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0" b="130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08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erson walking in a flooded area&#10;&#10;Description automatically generated with medium confidence">
            <a:extLst>
              <a:ext uri="{FF2B5EF4-FFF2-40B4-BE49-F238E27FC236}">
                <a16:creationId xmlns:a16="http://schemas.microsoft.com/office/drawing/2014/main" id="{FF5ECDFD-F244-440E-8D60-434ABBD755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1627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19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Content Placeholder 5" descr="A person standing on a rocky shore&#10;&#10;Description automatically generated with medium confidence">
            <a:extLst>
              <a:ext uri="{FF2B5EF4-FFF2-40B4-BE49-F238E27FC236}">
                <a16:creationId xmlns:a16="http://schemas.microsoft.com/office/drawing/2014/main" id="{531D40F9-B2A5-42FE-BE6F-3A7099A2CF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7" b="40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6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erson sitting on a pile of wood&#10;&#10;Description automatically generated with low confidence">
            <a:extLst>
              <a:ext uri="{FF2B5EF4-FFF2-40B4-BE49-F238E27FC236}">
                <a16:creationId xmlns:a16="http://schemas.microsoft.com/office/drawing/2014/main" id="{00F58F29-D976-4C9E-8E04-A2BAEFDFD0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37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erson standing next to a tent&#10;&#10;Description automatically generated with low confidence">
            <a:extLst>
              <a:ext uri="{FF2B5EF4-FFF2-40B4-BE49-F238E27FC236}">
                <a16:creationId xmlns:a16="http://schemas.microsoft.com/office/drawing/2014/main" id="{B26C1993-5B20-4416-ABE4-75AE85F58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0" b="12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86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picture containing person, ground, outdoor, group&#10;&#10;Description automatically generated">
            <a:extLst>
              <a:ext uri="{FF2B5EF4-FFF2-40B4-BE49-F238E27FC236}">
                <a16:creationId xmlns:a16="http://schemas.microsoft.com/office/drawing/2014/main" id="{7BA946E9-60DB-48DC-8C30-293C386C9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1" b="791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83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E8A064A0CE34DAD7DAD3792D68BE5" ma:contentTypeVersion="14" ma:contentTypeDescription="Create a new document." ma:contentTypeScope="" ma:versionID="bad32032a3cd852e5c9f55483931a9ee">
  <xsd:schema xmlns:xsd="http://www.w3.org/2001/XMLSchema" xmlns:xs="http://www.w3.org/2001/XMLSchema" xmlns:p="http://schemas.microsoft.com/office/2006/metadata/properties" xmlns:ns2="e2e28f0a-1429-4847-bacf-d71185b1f9be" xmlns:ns3="f3c5914b-f836-4f8a-87ca-6de4087dd009" targetNamespace="http://schemas.microsoft.com/office/2006/metadata/properties" ma:root="true" ma:fieldsID="bd64b3ce1bf0040a70fde5dfc4c9606f" ns2:_="" ns3:_="">
    <xsd:import namespace="e2e28f0a-1429-4847-bacf-d71185b1f9be"/>
    <xsd:import namespace="f3c5914b-f836-4f8a-87ca-6de4087dd0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Sequenc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28f0a-1429-4847-bacf-d71185b1f9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Sequence" ma:index="10" nillable="true" ma:displayName="Sequence" ma:format="Dropdown" ma:internalName="Sequence" ma:percentage="FALSE">
      <xsd:simpleType>
        <xsd:restriction base="dms:Number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c5914b-f836-4f8a-87ca-6de4087dd00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quence xmlns="e2e28f0a-1429-4847-bacf-d71185b1f9be" xsi:nil="true"/>
  </documentManagement>
</p:properties>
</file>

<file path=customXml/itemProps1.xml><?xml version="1.0" encoding="utf-8"?>
<ds:datastoreItem xmlns:ds="http://schemas.openxmlformats.org/officeDocument/2006/customXml" ds:itemID="{2624C402-86C9-41CD-A4D5-4D3C7A9B1117}"/>
</file>

<file path=customXml/itemProps2.xml><?xml version="1.0" encoding="utf-8"?>
<ds:datastoreItem xmlns:ds="http://schemas.openxmlformats.org/officeDocument/2006/customXml" ds:itemID="{1DAE537F-9B4B-4F5D-B9B9-756FE9335706}"/>
</file>

<file path=customXml/itemProps3.xml><?xml version="1.0" encoding="utf-8"?>
<ds:datastoreItem xmlns:ds="http://schemas.openxmlformats.org/officeDocument/2006/customXml" ds:itemID="{A80D9ABE-C56C-4155-AF35-7F27EF27B0E5}"/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204</Words>
  <Application>Microsoft Office PowerPoint</Application>
  <PresentationFormat>Widescreen</PresentationFormat>
  <Paragraphs>16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 UNHCR-NGO Monthly Meetings Consultation on Climate Action 29 September 2021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!  Ezekiel Simperingham IFRC Global Lead, Migration and Displacement Ezekiel.Simperingham@IFRC.org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Migration and Displacement in a Changing Climate</dc:title>
  <dc:creator>Ezekiel SIMPERINGHAM</dc:creator>
  <cp:lastModifiedBy>Ezekiel SIMPERINGHAM</cp:lastModifiedBy>
  <cp:revision>8</cp:revision>
  <dcterms:created xsi:type="dcterms:W3CDTF">2019-07-24T01:25:31Z</dcterms:created>
  <dcterms:modified xsi:type="dcterms:W3CDTF">2021-09-29T07:48:17Z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af3f7fd-5cd4-4287-9002-aceb9af13c42_Enabled">
    <vt:lpwstr>true</vt:lpwstr>
  </property>
  <property fmtid="{D5CDD505-2E9C-101B-9397-08002B2CF9AE}" pid="3" name="MSIP_Label_caf3f7fd-5cd4-4287-9002-aceb9af13c42_SetDate">
    <vt:lpwstr>2021-09-29T07:48:17Z</vt:lpwstr>
  </property>
  <property fmtid="{D5CDD505-2E9C-101B-9397-08002B2CF9AE}" pid="4" name="MSIP_Label_caf3f7fd-5cd4-4287-9002-aceb9af13c42_Method">
    <vt:lpwstr>Privileged</vt:lpwstr>
  </property>
  <property fmtid="{D5CDD505-2E9C-101B-9397-08002B2CF9AE}" pid="5" name="MSIP_Label_caf3f7fd-5cd4-4287-9002-aceb9af13c42_Name">
    <vt:lpwstr>Public</vt:lpwstr>
  </property>
  <property fmtid="{D5CDD505-2E9C-101B-9397-08002B2CF9AE}" pid="6" name="MSIP_Label_caf3f7fd-5cd4-4287-9002-aceb9af13c42_SiteId">
    <vt:lpwstr>a2b53be5-734e-4e6c-ab0d-d184f60fd917</vt:lpwstr>
  </property>
  <property fmtid="{D5CDD505-2E9C-101B-9397-08002B2CF9AE}" pid="7" name="MSIP_Label_caf3f7fd-5cd4-4287-9002-aceb9af13c42_ActionId">
    <vt:lpwstr>2167ff05-229d-406a-92b3-11e9895517d4</vt:lpwstr>
  </property>
  <property fmtid="{D5CDD505-2E9C-101B-9397-08002B2CF9AE}" pid="8" name="MSIP_Label_caf3f7fd-5cd4-4287-9002-aceb9af13c42_ContentBits">
    <vt:lpwstr>2</vt:lpwstr>
  </property>
  <property fmtid="{D5CDD505-2E9C-101B-9397-08002B2CF9AE}" pid="9" name="ContentTypeId">
    <vt:lpwstr>0x0101001B3E8A064A0CE34DAD7DAD3792D68BE5</vt:lpwstr>
  </property>
</Properties>
</file>